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4C4658C-D677-41CD-A1E4-564C588EA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5300961A-0EB3-4059-B524-9F84563FD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F897E56-7B54-428D-BE93-47969D02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78F6A0F-AE23-49B9-9BED-21DB7858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DFE6784F-2D04-4FF0-B61B-B35D58BA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254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71E5524-F703-4256-9D0B-726D54B5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CBB8140D-4BDC-4108-9E1A-78B31BD89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2C3518B-813B-456F-97AC-513D66A2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C36EB15-306A-48FE-B1C6-F8D57709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D65F8DCA-C804-4071-9F95-99E86A25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07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EC08935A-9A18-4806-B375-0EA2441E0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46C3F4D5-ACA6-44F3-88D8-BA6A09A02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73FA382-C4AF-4B8B-9577-D3FAF590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2EB6A60-D2B3-4AEE-A439-A687E18D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AF32FD5-7C13-4700-AB89-ABA6E429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749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261D874-CA94-4F93-94CF-D0AC7BEF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8A811B3-FCFE-46AB-B938-57A8BB5F2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5CF9A73-9074-4653-9AAC-30D5BA9D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00C62FA-3476-4D17-99D6-A4B6AF85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010E1982-C162-4C33-8ECF-B1BA46D7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8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4089029-9E80-49FC-BEB7-14B0A356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9D8710C-29C4-4743-99EF-276AAC683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A70C279-3262-453B-AC22-DA84E840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C1104AF-8207-4A0A-A6B7-41B3CABE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2A0278D1-F046-4DDF-A07F-81ADC5CA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59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FB2C2BC-A133-42E2-A9ED-0F1B951A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E1B2DD8-790F-4F2B-82A9-FA50ECFED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23EB3D04-569F-4AD8-824D-3E12E0820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678C1556-8013-4C1C-BC11-55EC72A1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74136D2A-061D-4D51-B5BD-A3DD6CF0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A128ABD7-3500-4794-8047-8E4E7C26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07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4644139-D8E6-47D2-B452-E6AE1A03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38A24A05-5334-4F98-8B8E-A4453179C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5A6CE82-8992-49F8-B6D0-8A6FBFB34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1D18BE24-0D15-4912-8AF1-C575A6FC9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3EE90B23-D7DD-4575-BF02-9D9FF64A2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941B1D54-7083-4AAD-9861-94B4D9A5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5C5F60D3-E01E-43D9-8E15-72CAABDF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C04E6AFA-4259-474B-AB29-F4FFBA9E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52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0295869-C297-48EC-9037-A42870BE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1473AF81-3C0F-4602-B753-6165EC1C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C2B47F20-54F8-4704-8A93-FA2F1796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205220D5-7D77-41C1-846A-7EA366B4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9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C80D3102-E9B5-438B-8935-4423B602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DF248EAF-4B54-4A9C-A685-8D18667D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0332B27F-1502-4402-B6F1-24EACE9D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941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31B0CE6-8E32-4600-8D1E-3E89C06B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859C6F2-4E1B-4A83-B5D8-E47730573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6326E34-7407-4E74-A167-F8125A7F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4E753E5A-D36D-4018-A8A9-C23653C6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B0A9A0BF-1362-4C82-BE9A-F877AACB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C7DD24C2-31DC-431C-9E68-11FF8D73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68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AB3EF17-D226-46A4-8B92-D0AE12E7E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28DE6F65-2969-48AB-870D-22D6E0559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BBEB95CB-01A5-44F1-8715-6324383AA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32C27CA-DB38-47C8-9BCB-C020EFC0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EE2D0524-64E1-4CC6-8300-9007597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2D397B5-38A1-4A61-A165-50A3895A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052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713A9E45-EE76-4012-8F86-FE563135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67C264E-D0C8-4460-9B1B-6ECAA992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2495E46-E215-433D-BB4C-8648C62DA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2CA2-702C-4C1E-A50C-437D6E4D4F21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9934F9F-DAED-49AF-8E29-0B580171F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5176729-3054-4195-8E5B-748B0E1DA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DE2E-5017-4FF7-85C2-77DC09CC2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284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2/ps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AF71E60-EA5F-4F9C-AA78-6B1CC9000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Συζήτηση πάνω στο πώς διδάσκω …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5B265F4C-55EA-4F33-83A3-64550C17A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9480"/>
            <a:ext cx="9144000" cy="1398319"/>
          </a:xfrm>
        </p:spPr>
        <p:txBody>
          <a:bodyPr/>
          <a:lstStyle/>
          <a:p>
            <a:r>
              <a:rPr lang="el-GR" dirty="0"/>
              <a:t>… με αφορμή κάποια κείμενα που περιγράφουν διδακτικές </a:t>
            </a:r>
            <a:r>
              <a:rPr lang="el-GR" dirty="0" smtClean="0"/>
              <a:t>πρακτικές</a:t>
            </a:r>
          </a:p>
          <a:p>
            <a:endParaRPr lang="el-GR" dirty="0" smtClean="0"/>
          </a:p>
          <a:p>
            <a:pPr algn="r"/>
            <a:r>
              <a:rPr lang="el-GR" dirty="0" smtClean="0"/>
              <a:t>Αναστάσιος Μάτος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840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B2BF7B-31F0-4723-9B41-70D005E3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το Πρόγραμμα Σπουδών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E448610-C7FE-49B1-91AB-D7EF17E9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ένα διάγραμμα (κατάλογος) από επιδιώξεις (σκοπούς) της διδασκαλίας της διδακτέας ύλης κατά εκπαιδευτική βαθμίδα ή σχολικό τύπο, τάξη και γνωστικό αντικείμενο (μάθημα). </a:t>
            </a:r>
          </a:p>
          <a:p>
            <a:r>
              <a:rPr lang="el-GR" dirty="0"/>
              <a:t>οι κατευθυντήριες γραμμές / το περιεχόμενο της διδακτικής διαδικασίας (διδασκαλίας και μάθησης) / οι </a:t>
            </a:r>
            <a:r>
              <a:rPr lang="el-GR" dirty="0" err="1"/>
              <a:t>ανατροφοδοτικές</a:t>
            </a:r>
            <a:r>
              <a:rPr lang="el-GR" dirty="0"/>
              <a:t> διαδικασίες (αξιολόγηση του αποτελέσματος διδασκαλίας και μάθησης).</a:t>
            </a:r>
          </a:p>
          <a:p>
            <a:r>
              <a:rPr lang="el-GR" dirty="0"/>
              <a:t>απαντά στα ερωτήματα ποια ύλη, για ποιο σκοπό, σε ποια τάξη και με ποια σειρά πρέπει να διδαχθεί ή ποιες γνώσεις πρέπει να μεταδοθούν στους μαθητές μιας συγκεκριμένης σχολικής βαθμίδας (π.χ. δημοτικό σχολείο ή γυμνάσιο) ή ενός συγκεκριμένου σχολικού τύπου (π.χ. γενικό ή τεχνικό-επαγγελματικό λύκειο).</a:t>
            </a:r>
          </a:p>
          <a:p>
            <a:r>
              <a:rPr lang="el-GR" dirty="0"/>
              <a:t>Θα βρείτε τα πάντα εδώ: </a:t>
            </a:r>
            <a:r>
              <a:rPr lang="en-US" dirty="0">
                <a:hlinkClick r:id="rId2"/>
              </a:rPr>
              <a:t>http://ebooks.edu.gr/ebooks/v2/ps.jsp</a:t>
            </a:r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2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0A514D4-E613-4513-B883-F1606AEEC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5843"/>
            <a:ext cx="10515600" cy="556069"/>
          </a:xfrm>
        </p:spPr>
        <p:txBody>
          <a:bodyPr/>
          <a:lstStyle/>
          <a:p>
            <a:r>
              <a:rPr lang="el-GR" sz="2800" b="0" dirty="0" err="1">
                <a:solidFill>
                  <a:srgbClr val="000000"/>
                </a:solidFill>
                <a:effectLst/>
                <a:latin typeface="+mn-lt"/>
              </a:rPr>
              <a:t>Υλοκεντρικά</a:t>
            </a:r>
            <a:r>
              <a:rPr lang="el-GR" sz="2800" b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sz="2800" b="0" dirty="0">
                <a:solidFill>
                  <a:srgbClr val="000000"/>
                </a:solidFill>
                <a:effectLst/>
                <a:latin typeface="+mn-lt"/>
              </a:rPr>
              <a:t>vs. </a:t>
            </a:r>
            <a:r>
              <a:rPr lang="el-GR" sz="2800" b="0" dirty="0" err="1">
                <a:solidFill>
                  <a:srgbClr val="000000"/>
                </a:solidFill>
                <a:effectLst/>
                <a:latin typeface="+mn-lt"/>
              </a:rPr>
              <a:t>στοχοκεντρικά</a:t>
            </a:r>
            <a:r>
              <a:rPr lang="el-GR" sz="2800" b="0" dirty="0">
                <a:solidFill>
                  <a:srgbClr val="000000"/>
                </a:solidFill>
                <a:effectLst/>
                <a:latin typeface="+mn-lt"/>
              </a:rPr>
              <a:t> προγράμματα σπουδών</a:t>
            </a:r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73F406F4-08EC-4A66-AD98-751EB59E9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10" y="1296969"/>
            <a:ext cx="10633881" cy="5561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384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0D99B25-9631-4027-9864-CAC4492D0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διδακτικό υλικό: τι είναι;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B71D55C-A18A-4759-97F0-914A7DF33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Εγχειρίδιο</a:t>
            </a:r>
          </a:p>
          <a:p>
            <a:r>
              <a:rPr lang="el-GR" dirty="0"/>
              <a:t>Λογισμικό</a:t>
            </a:r>
          </a:p>
          <a:p>
            <a:r>
              <a:rPr lang="el-GR" dirty="0"/>
              <a:t>Ψηφιακός χώρος</a:t>
            </a:r>
          </a:p>
          <a:p>
            <a:r>
              <a:rPr lang="el-GR" dirty="0"/>
              <a:t>Εικόνες</a:t>
            </a:r>
          </a:p>
          <a:p>
            <a:r>
              <a:rPr lang="el-GR" dirty="0"/>
              <a:t>Αντικείμενα </a:t>
            </a:r>
          </a:p>
          <a:p>
            <a:r>
              <a:rPr lang="el-GR" dirty="0"/>
              <a:t>…</a:t>
            </a:r>
          </a:p>
          <a:p>
            <a:r>
              <a:rPr lang="el-GR" dirty="0"/>
              <a:t>…</a:t>
            </a:r>
          </a:p>
          <a:p>
            <a:r>
              <a:rPr lang="el-GR" dirty="0"/>
              <a:t>(θεωρητικά): τα πάντα αρκεί να ενταχθούν στη στοχοθεσία και στο είδος των δραστηριοτήτων που προτείνονται από το Πρόγραμμα Σπουδών</a:t>
            </a:r>
          </a:p>
          <a:p>
            <a:r>
              <a:rPr lang="el-GR" dirty="0"/>
              <a:t>χρειάζεται </a:t>
            </a:r>
            <a:r>
              <a:rPr lang="el-G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διδακτική αναπλαισίωση </a:t>
            </a:r>
            <a:r>
              <a:rPr lang="el-GR" dirty="0"/>
              <a:t>(τι είναι;)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72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00B4853-3AFA-46BD-9ECD-CA499A83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48" y="578190"/>
            <a:ext cx="4222072" cy="1325563"/>
          </a:xfrm>
        </p:spPr>
        <p:txBody>
          <a:bodyPr/>
          <a:lstStyle/>
          <a:p>
            <a:r>
              <a:rPr lang="el-GR" dirty="0"/>
              <a:t>Τι είναι δραστηριότητες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E473E05-726C-4AEC-AD2F-52CDFF7E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3698814"/>
            <a:ext cx="3538491" cy="12105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Συναρτώνται με τους διδακτικούς στόχους κάθε ενότητας (όχι με τους γενικούς σκοπούς) </a:t>
            </a:r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A886D92B-8CAB-4D64-8EA2-96C682101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631" y="35512"/>
            <a:ext cx="7548979" cy="67869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4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2A9508C-5D0F-40D4-9E26-5E8D4570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ομαδοσυνεργατική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A4F50E5-C0BF-4550-B8C2-EF442BACD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Με μία φράση: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Επειδή με βάση τον </a:t>
            </a:r>
            <a:r>
              <a:rPr lang="en-US" dirty="0"/>
              <a:t>Vygotsky </a:t>
            </a:r>
            <a:r>
              <a:rPr lang="el-GR" dirty="0"/>
              <a:t>ο άνθρωπος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b="1" dirty="0">
                <a:solidFill>
                  <a:srgbClr val="FF0000"/>
                </a:solidFill>
              </a:rPr>
              <a:t>«μαθαίνει με τους άλλους» </a:t>
            </a:r>
            <a:r>
              <a:rPr lang="el-GR" dirty="0"/>
              <a:t>και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«με τα εργαλεία»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Κι επειδή οι λεγόμενες ήπιες δεξιότητες (</a:t>
            </a:r>
            <a:r>
              <a:rPr lang="en-US" dirty="0"/>
              <a:t>soft skills) </a:t>
            </a:r>
            <a:r>
              <a:rPr lang="el-GR" dirty="0"/>
              <a:t>είναι απαραίτητο στοιχείο γραμματισμού για τον πολίτη του 21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</a:p>
        </p:txBody>
      </p:sp>
    </p:spTree>
    <p:extLst>
      <p:ext uri="{BB962C8B-B14F-4D97-AF65-F5344CB8AC3E}">
        <p14:creationId xmlns="" xmlns:p14="http://schemas.microsoft.com/office/powerpoint/2010/main" val="416000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6D704C-664B-4F19-A69E-70F6AE86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ψηφιακά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1710A1C-2B44-4178-8213-1309BD34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Μόνον «εάν το άλογο οδηγεί την άμαξα»</a:t>
            </a:r>
          </a:p>
          <a:p>
            <a:pPr lvl="1"/>
            <a:r>
              <a:rPr lang="el-GR" dirty="0"/>
              <a:t>Όχι εάν η άμαξα σέρνει το άλογο)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Επειδή </a:t>
            </a:r>
            <a:r>
              <a:rPr lang="el-GR" dirty="0" smtClean="0"/>
              <a:t>ο βασικός </a:t>
            </a:r>
            <a:r>
              <a:rPr lang="el-GR" dirty="0" err="1" smtClean="0"/>
              <a:t>γραμματισμός</a:t>
            </a:r>
            <a:r>
              <a:rPr lang="el-GR" dirty="0" smtClean="0"/>
              <a:t> σήμερα περιλαμβάνει την </a:t>
            </a:r>
            <a:r>
              <a:rPr lang="el-GR" dirty="0"/>
              <a:t>ψηφιακότητα (είναι δηλαδή η </a:t>
            </a:r>
            <a:r>
              <a:rPr lang="el-GR" dirty="0" smtClean="0"/>
              <a:t>νέα </a:t>
            </a:r>
            <a:r>
              <a:rPr lang="el-GR" dirty="0"/>
              <a:t>εγγραμματοσύνη)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Επειδή πρόκειται για τα εργαλεία με τα οποία οι νέοι/νέες σήμερα:</a:t>
            </a:r>
          </a:p>
          <a:p>
            <a:pPr lvl="1"/>
            <a:r>
              <a:rPr lang="el-GR" dirty="0"/>
              <a:t>Γράφουν, διασκεδάζουν, κοινωνικοποιούνται, φλερτάρουν, μαλώνουν, ενημερώνονται, εργάζονται, μαθαίνουν, παίζουν, αναζητούν εργασία, πουλούν, αγοράζουν, επηρεάζουν, επηρεάζονται, ασκούν καλλιτεχνικές δραστηριότητες … … … … </a:t>
            </a:r>
          </a:p>
          <a:p>
            <a:pPr lvl="1"/>
            <a:r>
              <a:rPr lang="el-GR" dirty="0"/>
              <a:t>Συνεπώς εάν δεν εξοικειωθούν με αυτά απλώς μένουν αγράμματοι / </a:t>
            </a:r>
            <a:r>
              <a:rPr lang="el-GR" dirty="0" err="1"/>
              <a:t>ες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039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4183B7D-4E4C-49CA-976C-50600389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770"/>
            <a:ext cx="10515600" cy="758533"/>
          </a:xfrm>
        </p:spPr>
        <p:txBody>
          <a:bodyPr/>
          <a:lstStyle/>
          <a:p>
            <a:r>
              <a:rPr lang="el-GR" dirty="0"/>
              <a:t>Γιατί κέντρο @ </a:t>
            </a:r>
            <a:r>
              <a:rPr lang="el-GR" dirty="0" err="1"/>
              <a:t>μαθητ@ς</a:t>
            </a:r>
            <a:r>
              <a:rPr lang="el-GR" dirty="0"/>
              <a:t> – όχι το μάθημα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03EF233-44A9-494C-BA03-A4A4AB94F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>
            <a:normAutofit/>
          </a:bodyPr>
          <a:lstStyle/>
          <a:p>
            <a:r>
              <a:rPr lang="el-GR" dirty="0"/>
              <a:t>Επειδή όποιος/α δεν συμμετέχει ενεργά στην διαδικασία της μάθησης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μαθαίνει</a:t>
            </a:r>
          </a:p>
          <a:p>
            <a:r>
              <a:rPr lang="el-GR" dirty="0"/>
              <a:t>Στόχος η συνειδητή συμμετοχή τ@ </a:t>
            </a:r>
            <a:r>
              <a:rPr lang="el-GR" dirty="0" err="1"/>
              <a:t>μαθητ</a:t>
            </a:r>
            <a:r>
              <a:rPr lang="el-GR" dirty="0"/>
              <a:t>@ σε όλη τη διαδικασία της μάθησης. Σε κάθε διδασκαλία πρέπει να λαμβάνεται υπόψη: </a:t>
            </a:r>
          </a:p>
          <a:p>
            <a:pPr lvl="1"/>
            <a:r>
              <a:rPr lang="el-GR" dirty="0"/>
              <a:t>τι πρέπει να μαθαίνει @ </a:t>
            </a:r>
            <a:r>
              <a:rPr lang="el-GR" dirty="0" err="1"/>
              <a:t>μαθητ@ς</a:t>
            </a:r>
            <a:endParaRPr lang="el-GR" dirty="0"/>
          </a:p>
          <a:p>
            <a:pPr lvl="1"/>
            <a:r>
              <a:rPr lang="el-GR" dirty="0"/>
              <a:t>τι ενδιαφέρεται να μάθει @ </a:t>
            </a:r>
            <a:r>
              <a:rPr lang="el-GR" dirty="0" err="1"/>
              <a:t>μαθητ@ς</a:t>
            </a:r>
            <a:endParaRPr lang="el-GR" dirty="0"/>
          </a:p>
          <a:p>
            <a:pPr lvl="1"/>
            <a:r>
              <a:rPr lang="el-GR" dirty="0"/>
              <a:t>τι μπορεί να μαθαίνει @ </a:t>
            </a:r>
            <a:r>
              <a:rPr lang="el-GR" dirty="0" err="1"/>
              <a:t>μαθητ@ς</a:t>
            </a:r>
            <a:endParaRPr lang="el-GR" dirty="0"/>
          </a:p>
          <a:p>
            <a:pPr lvl="1"/>
            <a:r>
              <a:rPr lang="el-GR" dirty="0"/>
              <a:t>πως και πότε πρέπει να το μαθαίνει </a:t>
            </a:r>
          </a:p>
          <a:p>
            <a:r>
              <a:rPr lang="el-GR" dirty="0"/>
              <a:t>Ο/ η εκπαιδευτικός:</a:t>
            </a:r>
          </a:p>
          <a:p>
            <a:r>
              <a:rPr lang="el-GR" dirty="0"/>
              <a:t>παρακολουθεί / καθοδηγεί / ενθαρρύνει την έκφραση απόψεων, τη συμμετοχή σε συζήτηση, την επιλογή του πλάνου εργασίας.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734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6515D576-DB05-4E2B-A013-B03C42CFFA28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728663"/>
            <a:ext cx="10515600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2000" u="sng" dirty="0"/>
              <a:t>Η </a:t>
            </a:r>
            <a:r>
              <a:rPr lang="el-GR" sz="2000" u="sng" dirty="0" err="1"/>
              <a:t>τραξολίνη</a:t>
            </a:r>
            <a:r>
              <a:rPr lang="el-GR" sz="2000" u="sng" dirty="0"/>
              <a:t>…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900" dirty="0"/>
              <a:t>Είναι πολύ σημαντικό να γνωρίζει κανείς τι είναι η </a:t>
            </a:r>
            <a:r>
              <a:rPr lang="el-GR" sz="1900" dirty="0" err="1"/>
              <a:t>τραξολίνη</a:t>
            </a:r>
            <a:r>
              <a:rPr lang="el-GR" sz="1900" dirty="0"/>
              <a:t>. Η </a:t>
            </a:r>
            <a:r>
              <a:rPr lang="el-GR" sz="1900" dirty="0" err="1"/>
              <a:t>τραξολίνη</a:t>
            </a:r>
            <a:r>
              <a:rPr lang="el-GR" sz="1900" dirty="0"/>
              <a:t> είναι μια νέα μορφή </a:t>
            </a:r>
            <a:r>
              <a:rPr lang="el-GR" sz="1900" dirty="0" err="1"/>
              <a:t>ζιοντίνης</a:t>
            </a:r>
            <a:r>
              <a:rPr lang="el-GR" sz="1900" dirty="0"/>
              <a:t> η οποία </a:t>
            </a:r>
            <a:r>
              <a:rPr lang="el-GR" sz="1900" dirty="0" err="1"/>
              <a:t>μοντέλεται</a:t>
            </a:r>
            <a:r>
              <a:rPr lang="el-GR" sz="1900" dirty="0"/>
              <a:t> στην </a:t>
            </a:r>
            <a:r>
              <a:rPr lang="el-GR" sz="1900" dirty="0" err="1"/>
              <a:t>Κεριστιάνα</a:t>
            </a:r>
            <a:r>
              <a:rPr lang="el-GR" sz="1900" dirty="0"/>
              <a:t>. Οι </a:t>
            </a:r>
            <a:r>
              <a:rPr lang="el-GR" sz="1900" dirty="0" err="1"/>
              <a:t>Κεριστιανοί</a:t>
            </a:r>
            <a:r>
              <a:rPr lang="el-GR" sz="1900" dirty="0"/>
              <a:t> </a:t>
            </a:r>
            <a:r>
              <a:rPr lang="el-GR" sz="1900" dirty="0" err="1"/>
              <a:t>αποκεντώνουν</a:t>
            </a:r>
            <a:r>
              <a:rPr lang="el-GR" sz="1900" dirty="0"/>
              <a:t> μεγάλες ποσότητες </a:t>
            </a:r>
            <a:r>
              <a:rPr lang="el-GR" sz="1900" dirty="0" err="1"/>
              <a:t>φεβόρου</a:t>
            </a:r>
            <a:r>
              <a:rPr lang="el-GR" sz="1900" dirty="0"/>
              <a:t> και στη συνέχεια το </a:t>
            </a:r>
            <a:r>
              <a:rPr lang="el-GR" sz="1900" dirty="0" err="1"/>
              <a:t>βιστώνουν</a:t>
            </a:r>
            <a:r>
              <a:rPr lang="el-GR" sz="1900" dirty="0"/>
              <a:t> για να </a:t>
            </a:r>
            <a:r>
              <a:rPr lang="el-GR" sz="1900" dirty="0" err="1"/>
              <a:t>πελώσουν</a:t>
            </a:r>
            <a:r>
              <a:rPr lang="el-GR" sz="1900" dirty="0"/>
              <a:t> </a:t>
            </a:r>
            <a:r>
              <a:rPr lang="el-GR" sz="1900" dirty="0" err="1"/>
              <a:t>τραξολίνη</a:t>
            </a:r>
            <a:r>
              <a:rPr lang="el-GR" sz="1900" dirty="0"/>
              <a:t>. Στο μέλλον η </a:t>
            </a:r>
            <a:r>
              <a:rPr lang="el-GR" sz="1900" dirty="0" err="1"/>
              <a:t>τραξολίνη</a:t>
            </a:r>
            <a:r>
              <a:rPr lang="el-GR" sz="1900" dirty="0"/>
              <a:t> μπορεί να είναι ένα από τα πιο σημαντικά </a:t>
            </a:r>
            <a:r>
              <a:rPr lang="el-GR" sz="1900" dirty="0" err="1"/>
              <a:t>πτέρατα</a:t>
            </a:r>
            <a:r>
              <a:rPr lang="el-GR" sz="1900" dirty="0"/>
              <a:t> επειδή περιέχει </a:t>
            </a:r>
            <a:r>
              <a:rPr lang="el-GR" sz="1900" dirty="0" err="1"/>
              <a:t>τραξολακάτη</a:t>
            </a:r>
            <a:r>
              <a:rPr lang="el-GR" sz="1900" dirty="0"/>
              <a:t>.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l-GR" sz="19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l-GR" sz="1900" u="sng" dirty="0"/>
              <a:t>Ερωτήσεις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/>
              <a:t>Τι είναι η </a:t>
            </a:r>
            <a:r>
              <a:rPr lang="el-GR" sz="1900" dirty="0" err="1"/>
              <a:t>τραξολίνη</a:t>
            </a:r>
            <a:r>
              <a:rPr lang="el-GR" sz="1900" dirty="0"/>
              <a:t>;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/>
              <a:t>Που </a:t>
            </a:r>
            <a:r>
              <a:rPr lang="el-GR" sz="1900" dirty="0" err="1"/>
              <a:t>μοντέλεται</a:t>
            </a:r>
            <a:r>
              <a:rPr lang="el-GR" sz="1900" dirty="0"/>
              <a:t> η </a:t>
            </a:r>
            <a:r>
              <a:rPr lang="el-GR" sz="1900" dirty="0" err="1"/>
              <a:t>τραξολίνη</a:t>
            </a:r>
            <a:r>
              <a:rPr lang="el-GR" sz="1900" dirty="0"/>
              <a:t>;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/>
              <a:t>Πώς </a:t>
            </a:r>
            <a:r>
              <a:rPr lang="el-GR" sz="1900" dirty="0" err="1"/>
              <a:t>πελώνεται</a:t>
            </a:r>
            <a:r>
              <a:rPr lang="el-GR" sz="1900" dirty="0"/>
              <a:t> η </a:t>
            </a:r>
            <a:r>
              <a:rPr lang="el-GR" sz="1900" dirty="0" err="1"/>
              <a:t>τραξολίνη</a:t>
            </a:r>
            <a:r>
              <a:rPr lang="el-GR" sz="1900" dirty="0"/>
              <a:t>;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/>
              <a:t>Γιατί είναι πολύ σημαντικό να γνωρίζει κανείς για την </a:t>
            </a:r>
            <a:r>
              <a:rPr lang="el-GR" sz="1900" dirty="0" err="1"/>
              <a:t>τραξολίνη</a:t>
            </a:r>
            <a:r>
              <a:rPr lang="el-GR" sz="1900" dirty="0"/>
              <a:t>;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l-GR" sz="1900" dirty="0"/>
              <a:t>Μπορείτε να συνοψίσετε το κείμενο με δικά σας λόγια;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9C55691-F79D-435C-8661-1D54BFADC3CD}"/>
              </a:ext>
            </a:extLst>
          </p:cNvPr>
          <p:cNvSpPr txBox="1"/>
          <p:nvPr/>
        </p:nvSpPr>
        <p:spPr>
          <a:xfrm>
            <a:off x="1194047" y="566395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Ελπίζω πως συμφωνούμε όλοι πως αυτό δεν είναι μάθηση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55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540</Words>
  <Application>Microsoft Office PowerPoint</Application>
  <PresentationFormat>Προσαρμογή</PresentationFormat>
  <Paragraphs>54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Συζήτηση πάνω στο πώς διδάσκω …</vt:lpstr>
      <vt:lpstr>Τι είναι το Πρόγραμμα Σπουδών</vt:lpstr>
      <vt:lpstr>Διαφάνεια 3</vt:lpstr>
      <vt:lpstr>διδακτικό υλικό: τι είναι;</vt:lpstr>
      <vt:lpstr>Τι είναι δραστηριότητες</vt:lpstr>
      <vt:lpstr>Γιατί ομαδοσυνεργατική</vt:lpstr>
      <vt:lpstr>Γιατί ψηφιακά</vt:lpstr>
      <vt:lpstr>Γιατί κέντρο @ μαθητ@ς – όχι το μάθημα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</dc:title>
  <dc:creator>Tassos Matos</dc:creator>
  <cp:lastModifiedBy>pekesuser</cp:lastModifiedBy>
  <cp:revision>6</cp:revision>
  <dcterms:created xsi:type="dcterms:W3CDTF">2021-09-03T09:34:59Z</dcterms:created>
  <dcterms:modified xsi:type="dcterms:W3CDTF">2021-09-15T07:14:33Z</dcterms:modified>
</cp:coreProperties>
</file>